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1945600" cy="32918400"/>
  <p:notesSz cx="21126450" cy="25749250"/>
  <p:custDataLst>
    <p:tags r:id="rId5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00"/>
    <a:srgbClr val="EDBE61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703" autoAdjust="0"/>
    <p:restoredTop sz="97466" autoAdjust="0"/>
  </p:normalViewPr>
  <p:slideViewPr>
    <p:cSldViewPr showGuides="1">
      <p:cViewPr>
        <p:scale>
          <a:sx n="33" d="100"/>
          <a:sy n="33" d="100"/>
        </p:scale>
        <p:origin x="-2670" y="972"/>
      </p:cViewPr>
      <p:guideLst>
        <p:guide orient="horz" pos="20735"/>
        <p:guide pos="1382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155113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8172" tIns="139086" rIns="278172" bIns="139086" numCol="1" anchor="t" anchorCtr="0" compatLnSpc="1">
            <a:prstTxWarp prst="textNoShape">
              <a:avLst/>
            </a:prstTxWarp>
          </a:bodyPr>
          <a:lstStyle>
            <a:lvl1pPr algn="l" defTabSz="2786063">
              <a:defRPr sz="35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1966575" y="0"/>
            <a:ext cx="9155113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8172" tIns="139086" rIns="278172" bIns="139086" numCol="1" anchor="t" anchorCtr="0" compatLnSpc="1">
            <a:prstTxWarp prst="textNoShape">
              <a:avLst/>
            </a:prstTxWarp>
          </a:bodyPr>
          <a:lstStyle>
            <a:lvl1pPr algn="r" defTabSz="2786063">
              <a:defRPr sz="35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24458613"/>
            <a:ext cx="91551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8172" tIns="139086" rIns="278172" bIns="139086" numCol="1" anchor="b" anchorCtr="0" compatLnSpc="1">
            <a:prstTxWarp prst="textNoShape">
              <a:avLst/>
            </a:prstTxWarp>
          </a:bodyPr>
          <a:lstStyle>
            <a:lvl1pPr algn="l" defTabSz="2786063">
              <a:defRPr sz="35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1966575" y="24458613"/>
            <a:ext cx="91551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8172" tIns="139086" rIns="278172" bIns="139086" numCol="1" anchor="b" anchorCtr="0" compatLnSpc="1">
            <a:prstTxWarp prst="textNoShape">
              <a:avLst/>
            </a:prstTxWarp>
          </a:bodyPr>
          <a:lstStyle>
            <a:lvl1pPr algn="r" defTabSz="2786063">
              <a:defRPr sz="3500"/>
            </a:lvl1pPr>
          </a:lstStyle>
          <a:p>
            <a:pPr>
              <a:defRPr/>
            </a:pPr>
            <a:fld id="{9DA1D0D4-C386-42C0-A54E-CF792E98AF4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155113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8172" tIns="139086" rIns="278172" bIns="139086" numCol="1" anchor="t" anchorCtr="0" compatLnSpc="1">
            <a:prstTxWarp prst="textNoShape">
              <a:avLst/>
            </a:prstTxWarp>
          </a:bodyPr>
          <a:lstStyle>
            <a:lvl1pPr algn="l" defTabSz="2786063">
              <a:defRPr sz="35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966575" y="0"/>
            <a:ext cx="9155113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8172" tIns="139086" rIns="278172" bIns="139086" numCol="1" anchor="t" anchorCtr="0" compatLnSpc="1">
            <a:prstTxWarp prst="textNoShape">
              <a:avLst/>
            </a:prstTxWarp>
          </a:bodyPr>
          <a:lstStyle>
            <a:lvl1pPr algn="r" defTabSz="2786063">
              <a:defRPr sz="35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43775" y="1927225"/>
            <a:ext cx="6438900" cy="9658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112963" y="12231688"/>
            <a:ext cx="16900525" cy="115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8172" tIns="139086" rIns="278172" bIns="1390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4458613"/>
            <a:ext cx="91551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8172" tIns="139086" rIns="278172" bIns="139086" numCol="1" anchor="b" anchorCtr="0" compatLnSpc="1">
            <a:prstTxWarp prst="textNoShape">
              <a:avLst/>
            </a:prstTxWarp>
          </a:bodyPr>
          <a:lstStyle>
            <a:lvl1pPr algn="l" defTabSz="2786063">
              <a:defRPr sz="35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966575" y="24458613"/>
            <a:ext cx="91551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8172" tIns="139086" rIns="278172" bIns="139086" numCol="1" anchor="b" anchorCtr="0" compatLnSpc="1">
            <a:prstTxWarp prst="textNoShape">
              <a:avLst/>
            </a:prstTxWarp>
          </a:bodyPr>
          <a:lstStyle>
            <a:lvl1pPr algn="r" defTabSz="2786063">
              <a:defRPr sz="3500"/>
            </a:lvl1pPr>
          </a:lstStyle>
          <a:p>
            <a:pPr>
              <a:defRPr/>
            </a:pPr>
            <a:fld id="{D529B5F6-0299-48C1-AADD-68D82E48A3E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4156075" y="30468888"/>
            <a:ext cx="13766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13504" tIns="156752" rIns="313504" bIns="156752">
            <a:spAutoFit/>
          </a:bodyPr>
          <a:lstStyle/>
          <a:p>
            <a:pPr defTabSz="3135313">
              <a:spcBef>
                <a:spcPct val="50000"/>
              </a:spcBef>
              <a:defRPr/>
            </a:pPr>
            <a:r>
              <a:rPr lang="en-US" altLang="zh-CN" sz="4100">
                <a:solidFill>
                  <a:schemeClr val="tx2"/>
                </a:solidFill>
                <a:latin typeface="Times New Roman" pitchFamily="18" charset="0"/>
                <a:ea typeface="宋体" charset="-122"/>
              </a:rPr>
              <a:t>UNIVERSITY OF ARKANSAS – INDUSTRIAL ENGINEERING</a:t>
            </a:r>
          </a:p>
        </p:txBody>
      </p:sp>
      <p:pic>
        <p:nvPicPr>
          <p:cNvPr id="5" name="Picture 10" descr="IE Logo no year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013" y="30076775"/>
            <a:ext cx="27924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IE Logo no year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05388" y="29979938"/>
            <a:ext cx="27924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3925" y="7315200"/>
            <a:ext cx="18297525" cy="8413750"/>
          </a:xfrm>
        </p:spPr>
        <p:txBody>
          <a:bodyPr/>
          <a:lstStyle>
            <a:lvl1pPr>
              <a:defRPr sz="172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56150" y="19018250"/>
            <a:ext cx="15725775" cy="84137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9600"/>
            </a:lvl1pPr>
          </a:lstStyle>
          <a:p>
            <a:r>
              <a:rPr lang="en-US" alt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09925" y="1333500"/>
            <a:ext cx="4937125" cy="28093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8550" y="1333500"/>
            <a:ext cx="14658975" cy="28093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550" y="1333500"/>
            <a:ext cx="19748500" cy="5472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98550" y="7680325"/>
            <a:ext cx="9798050" cy="21747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049000" y="7680325"/>
            <a:ext cx="9798050" cy="10796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049000" y="18629313"/>
            <a:ext cx="9798050" cy="10798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21153438"/>
            <a:ext cx="18653125" cy="653732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0" y="13952538"/>
            <a:ext cx="1865312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8550" y="7680325"/>
            <a:ext cx="9798050" cy="2174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0" y="7680325"/>
            <a:ext cx="9798050" cy="2174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317625"/>
            <a:ext cx="1975167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3" y="7369175"/>
            <a:ext cx="969645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63" y="10439400"/>
            <a:ext cx="969645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7425" y="7369175"/>
            <a:ext cx="9701213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7425" y="10439400"/>
            <a:ext cx="9701213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311275"/>
            <a:ext cx="721995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438" y="1311275"/>
            <a:ext cx="122682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63" y="6888163"/>
            <a:ext cx="721995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25" y="23042563"/>
            <a:ext cx="1316672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2125" y="2941638"/>
            <a:ext cx="1316672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25" y="25763538"/>
            <a:ext cx="1316672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8550" y="1333500"/>
            <a:ext cx="197485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504" tIns="156752" rIns="313504" bIns="156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8550" y="7680325"/>
            <a:ext cx="19748500" cy="2174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504" tIns="156752" rIns="313504" bIns="156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iming>
    <p:tnLst>
      <p:par>
        <p:cTn id="1" dur="indefinite" restart="never" nodeType="tmRoot"/>
      </p:par>
    </p:tnLst>
  </p:timing>
  <p:txStyles>
    <p:titleStyle>
      <a:lvl1pPr algn="l" defTabSz="3135313" rtl="0" eaLnBrk="0" fontAlgn="base" hangingPunct="0">
        <a:spcBef>
          <a:spcPct val="0"/>
        </a:spcBef>
        <a:spcAft>
          <a:spcPct val="0"/>
        </a:spcAft>
        <a:defRPr sz="14400">
          <a:solidFill>
            <a:schemeClr val="tx2"/>
          </a:solidFill>
          <a:latin typeface="+mj-lt"/>
          <a:ea typeface="+mj-ea"/>
          <a:cs typeface="+mj-cs"/>
        </a:defRPr>
      </a:lvl1pPr>
      <a:lvl2pPr algn="l" defTabSz="3135313" rtl="0" eaLnBrk="0" fontAlgn="base" hangingPunct="0">
        <a:spcBef>
          <a:spcPct val="0"/>
        </a:spcBef>
        <a:spcAft>
          <a:spcPct val="0"/>
        </a:spcAft>
        <a:defRPr sz="14400">
          <a:solidFill>
            <a:schemeClr val="tx2"/>
          </a:solidFill>
          <a:latin typeface="Times New Roman" pitchFamily="18" charset="0"/>
        </a:defRPr>
      </a:lvl2pPr>
      <a:lvl3pPr algn="l" defTabSz="3135313" rtl="0" eaLnBrk="0" fontAlgn="base" hangingPunct="0">
        <a:spcBef>
          <a:spcPct val="0"/>
        </a:spcBef>
        <a:spcAft>
          <a:spcPct val="0"/>
        </a:spcAft>
        <a:defRPr sz="14400">
          <a:solidFill>
            <a:schemeClr val="tx2"/>
          </a:solidFill>
          <a:latin typeface="Times New Roman" pitchFamily="18" charset="0"/>
        </a:defRPr>
      </a:lvl3pPr>
      <a:lvl4pPr algn="l" defTabSz="3135313" rtl="0" eaLnBrk="0" fontAlgn="base" hangingPunct="0">
        <a:spcBef>
          <a:spcPct val="0"/>
        </a:spcBef>
        <a:spcAft>
          <a:spcPct val="0"/>
        </a:spcAft>
        <a:defRPr sz="14400">
          <a:solidFill>
            <a:schemeClr val="tx2"/>
          </a:solidFill>
          <a:latin typeface="Times New Roman" pitchFamily="18" charset="0"/>
        </a:defRPr>
      </a:lvl4pPr>
      <a:lvl5pPr algn="l" defTabSz="3135313" rtl="0" eaLnBrk="0" fontAlgn="base" hangingPunct="0">
        <a:spcBef>
          <a:spcPct val="0"/>
        </a:spcBef>
        <a:spcAft>
          <a:spcPct val="0"/>
        </a:spcAft>
        <a:defRPr sz="14400">
          <a:solidFill>
            <a:schemeClr val="tx2"/>
          </a:solidFill>
          <a:latin typeface="Times New Roman" pitchFamily="18" charset="0"/>
        </a:defRPr>
      </a:lvl5pPr>
      <a:lvl6pPr marL="457200" algn="l" defTabSz="3135313" rtl="0" fontAlgn="base">
        <a:spcBef>
          <a:spcPct val="0"/>
        </a:spcBef>
        <a:spcAft>
          <a:spcPct val="0"/>
        </a:spcAft>
        <a:defRPr sz="14400">
          <a:solidFill>
            <a:schemeClr val="tx2"/>
          </a:solidFill>
          <a:latin typeface="Times New Roman" pitchFamily="18" charset="0"/>
        </a:defRPr>
      </a:lvl6pPr>
      <a:lvl7pPr marL="914400" algn="l" defTabSz="3135313" rtl="0" fontAlgn="base">
        <a:spcBef>
          <a:spcPct val="0"/>
        </a:spcBef>
        <a:spcAft>
          <a:spcPct val="0"/>
        </a:spcAft>
        <a:defRPr sz="14400">
          <a:solidFill>
            <a:schemeClr val="tx2"/>
          </a:solidFill>
          <a:latin typeface="Times New Roman" pitchFamily="18" charset="0"/>
        </a:defRPr>
      </a:lvl7pPr>
      <a:lvl8pPr marL="1371600" algn="l" defTabSz="3135313" rtl="0" fontAlgn="base">
        <a:spcBef>
          <a:spcPct val="0"/>
        </a:spcBef>
        <a:spcAft>
          <a:spcPct val="0"/>
        </a:spcAft>
        <a:defRPr sz="14400">
          <a:solidFill>
            <a:schemeClr val="tx2"/>
          </a:solidFill>
          <a:latin typeface="Times New Roman" pitchFamily="18" charset="0"/>
        </a:defRPr>
      </a:lvl8pPr>
      <a:lvl9pPr marL="1828800" algn="l" defTabSz="3135313" rtl="0" fontAlgn="base">
        <a:spcBef>
          <a:spcPct val="0"/>
        </a:spcBef>
        <a:spcAft>
          <a:spcPct val="0"/>
        </a:spcAft>
        <a:defRPr sz="14400">
          <a:solidFill>
            <a:schemeClr val="tx2"/>
          </a:solidFill>
          <a:latin typeface="Times New Roman" pitchFamily="18" charset="0"/>
        </a:defRPr>
      </a:lvl9pPr>
    </p:titleStyle>
    <p:bodyStyle>
      <a:lvl1pPr marL="1174750" indent="-1174750" algn="l" defTabSz="31353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300">
          <a:solidFill>
            <a:schemeClr val="tx1"/>
          </a:solidFill>
          <a:latin typeface="+mn-lt"/>
          <a:ea typeface="+mn-ea"/>
          <a:cs typeface="+mn-cs"/>
        </a:defRPr>
      </a:lvl1pPr>
      <a:lvl2pPr marL="2297113" indent="-1116013" algn="l" defTabSz="3135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900">
          <a:solidFill>
            <a:schemeClr val="tx1"/>
          </a:solidFill>
          <a:latin typeface="+mn-lt"/>
        </a:defRPr>
      </a:lvl2pPr>
      <a:lvl3pPr marL="3505200" indent="-1201738" algn="l" defTabSz="31353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600">
          <a:solidFill>
            <a:schemeClr val="tx1"/>
          </a:solidFill>
          <a:latin typeface="+mn-lt"/>
        </a:defRPr>
      </a:lvl3pPr>
      <a:lvl4pPr marL="4592638" indent="-1081088" algn="l" defTabSz="3135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6800">
          <a:solidFill>
            <a:schemeClr val="tx1"/>
          </a:solidFill>
          <a:latin typeface="+mn-lt"/>
        </a:defRPr>
      </a:lvl4pPr>
      <a:lvl5pPr marL="5764213" indent="-1165225" algn="l" defTabSz="31353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800">
          <a:solidFill>
            <a:schemeClr val="tx1"/>
          </a:solidFill>
          <a:latin typeface="+mn-lt"/>
        </a:defRPr>
      </a:lvl5pPr>
      <a:lvl6pPr marL="6221413" indent="-1165225" algn="l" defTabSz="3135313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800">
          <a:solidFill>
            <a:schemeClr val="tx1"/>
          </a:solidFill>
          <a:latin typeface="+mn-lt"/>
        </a:defRPr>
      </a:lvl6pPr>
      <a:lvl7pPr marL="6678613" indent="-1165225" algn="l" defTabSz="3135313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800">
          <a:solidFill>
            <a:schemeClr val="tx1"/>
          </a:solidFill>
          <a:latin typeface="+mn-lt"/>
        </a:defRPr>
      </a:lvl7pPr>
      <a:lvl8pPr marL="7135813" indent="-1165225" algn="l" defTabSz="3135313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800">
          <a:solidFill>
            <a:schemeClr val="tx1"/>
          </a:solidFill>
          <a:latin typeface="+mn-lt"/>
        </a:defRPr>
      </a:lvl8pPr>
      <a:lvl9pPr marL="7593013" indent="-1165225" algn="l" defTabSz="3135313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57"/>
          <p:cNvSpPr txBox="1">
            <a:spLocks noChangeArrowheads="1"/>
          </p:cNvSpPr>
          <p:nvPr/>
        </p:nvSpPr>
        <p:spPr bwMode="auto">
          <a:xfrm>
            <a:off x="4197350" y="490538"/>
            <a:ext cx="135509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pPr defTabSz="1096963">
              <a:lnSpc>
                <a:spcPct val="0"/>
              </a:lnSpc>
              <a:spcBef>
                <a:spcPct val="50000"/>
              </a:spcBef>
            </a:pPr>
            <a:endParaRPr lang="zh-CN" altLang="en-US" sz="7200" b="1">
              <a:ea typeface="宋体" charset="-122"/>
            </a:endParaRPr>
          </a:p>
          <a:p>
            <a:pPr defTabSz="1096963"/>
            <a:r>
              <a:rPr lang="en-US" altLang="zh-CN" sz="7200" b="1">
                <a:ea typeface="宋体" charset="-122"/>
              </a:rPr>
              <a:t>Project Title</a:t>
            </a:r>
          </a:p>
          <a:p>
            <a:pPr defTabSz="1096963"/>
            <a:endParaRPr lang="en-US" altLang="zh-CN" sz="4800" b="1">
              <a:ea typeface="宋体" charset="-122"/>
            </a:endParaRPr>
          </a:p>
          <a:p>
            <a:pPr defTabSz="1096963"/>
            <a:r>
              <a:rPr lang="en-US" altLang="zh-CN" sz="4800" b="1">
                <a:ea typeface="宋体" charset="-122"/>
              </a:rPr>
              <a:t>Project #</a:t>
            </a:r>
          </a:p>
          <a:p>
            <a:pPr defTabSz="1096963"/>
            <a:endParaRPr lang="en-US" altLang="zh-CN" sz="1700">
              <a:ea typeface="宋体" charset="-122"/>
            </a:endParaRPr>
          </a:p>
        </p:txBody>
      </p:sp>
      <p:sp>
        <p:nvSpPr>
          <p:cNvPr id="1028" name="Rectangle 154"/>
          <p:cNvSpPr>
            <a:spLocks noChangeArrowheads="1"/>
          </p:cNvSpPr>
          <p:nvPr/>
        </p:nvSpPr>
        <p:spPr bwMode="auto">
          <a:xfrm>
            <a:off x="7239000" y="3505200"/>
            <a:ext cx="754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/>
          <a:lstStyle/>
          <a:p>
            <a:pPr defTabSz="1096963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900" b="1">
                <a:ea typeface="宋体" charset="-122"/>
              </a:rPr>
              <a:t>Project Team</a:t>
            </a:r>
          </a:p>
          <a:p>
            <a:pPr algn="l" defTabSz="1096963"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200">
                <a:ea typeface="宋体" charset="-122"/>
              </a:rPr>
              <a:t>	</a:t>
            </a:r>
            <a:r>
              <a:rPr lang="en-US" altLang="zh-CN" sz="2900">
                <a:ea typeface="宋体" charset="-122"/>
              </a:rPr>
              <a:t>Principal Investigator	name</a:t>
            </a:r>
          </a:p>
          <a:p>
            <a:pPr algn="l" defTabSz="1096963"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900">
                <a:ea typeface="宋体" charset="-122"/>
              </a:rPr>
              <a:t>	Co-Principal Investigator	name (s)</a:t>
            </a:r>
          </a:p>
          <a:p>
            <a:pPr algn="l" defTabSz="1096963"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900">
                <a:ea typeface="宋体" charset="-122"/>
              </a:rPr>
              <a:t>	Graduate Assistant		name (s) </a:t>
            </a:r>
          </a:p>
          <a:p>
            <a:pPr algn="l" defTabSz="1096963"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900">
                <a:ea typeface="宋体" charset="-122"/>
              </a:rPr>
              <a:t>	Undergraduate Assistant	name (s)</a:t>
            </a:r>
          </a:p>
        </p:txBody>
      </p:sp>
      <p:sp>
        <p:nvSpPr>
          <p:cNvPr id="1029" name="Rectangle 494"/>
          <p:cNvSpPr>
            <a:spLocks noChangeArrowheads="1"/>
          </p:cNvSpPr>
          <p:nvPr/>
        </p:nvSpPr>
        <p:spPr bwMode="auto">
          <a:xfrm>
            <a:off x="17206913" y="8969375"/>
            <a:ext cx="37417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/>
          <a:lstStyle/>
          <a:p>
            <a:pPr algn="l" defTabSz="1096963"/>
            <a:endParaRPr lang="zh-CN" altLang="en-US" sz="3800" b="1">
              <a:ea typeface="宋体" charset="-122"/>
            </a:endParaRPr>
          </a:p>
        </p:txBody>
      </p:sp>
      <p:sp>
        <p:nvSpPr>
          <p:cNvPr id="1030" name="Rectangle 547"/>
          <p:cNvSpPr>
            <a:spLocks noChangeArrowheads="1"/>
          </p:cNvSpPr>
          <p:nvPr/>
        </p:nvSpPr>
        <p:spPr bwMode="auto">
          <a:xfrm>
            <a:off x="11811000" y="7162800"/>
            <a:ext cx="8153400" cy="663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pPr marL="960438" lvl="1" indent="-411163" defTabSz="3135313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3800" b="1" dirty="0">
                <a:ea typeface="宋体" charset="-122"/>
              </a:rPr>
              <a:t>Objectives</a:t>
            </a:r>
          </a:p>
          <a:p>
            <a:pPr marL="960438" lvl="1" indent="-411163" algn="l" defTabSz="3135313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3800" i="1" dirty="0">
                <a:ea typeface="宋体" charset="-122"/>
              </a:rPr>
              <a:t>(Specific business and technical objectives – words or pictures)</a:t>
            </a:r>
          </a:p>
          <a:p>
            <a:pPr marL="960438" lvl="1" indent="-411163" defTabSz="3135313">
              <a:buClr>
                <a:schemeClr val="accent2"/>
              </a:buClr>
              <a:buFont typeface="Wingdings" pitchFamily="2" charset="2"/>
              <a:buNone/>
            </a:pPr>
            <a:endParaRPr lang="en-US" altLang="zh-CN" sz="3800" dirty="0">
              <a:ea typeface="宋体" charset="-122"/>
            </a:endParaRPr>
          </a:p>
          <a:p>
            <a:pPr marL="960438" lvl="1" indent="-411163" algn="l" defTabSz="3135313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3400" dirty="0">
                <a:ea typeface="宋体" charset="-122"/>
              </a:rPr>
              <a:t>Provide DC manager with a computer based tool to make decisions that reduce transportation costs.</a:t>
            </a:r>
          </a:p>
          <a:p>
            <a:pPr marL="960438" lvl="1" indent="-411163" algn="l" defTabSz="3135313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3400" dirty="0">
                <a:ea typeface="宋体" charset="-122"/>
              </a:rPr>
              <a:t>Intelligently consolidate loads that TL carries will accept</a:t>
            </a:r>
          </a:p>
          <a:p>
            <a:pPr marL="960438" lvl="1" indent="-411163" algn="l" defTabSz="3135313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3400" dirty="0">
                <a:ea typeface="宋体" charset="-122"/>
              </a:rPr>
              <a:t>Must meet constraints of current customers</a:t>
            </a:r>
          </a:p>
        </p:txBody>
      </p:sp>
      <p:sp>
        <p:nvSpPr>
          <p:cNvPr id="1031" name="Rectangle 548"/>
          <p:cNvSpPr>
            <a:spLocks noChangeArrowheads="1"/>
          </p:cNvSpPr>
          <p:nvPr/>
        </p:nvSpPr>
        <p:spPr bwMode="auto">
          <a:xfrm>
            <a:off x="1066800" y="7315200"/>
            <a:ext cx="8686800" cy="186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pPr marL="960438" lvl="1" indent="-411163" defTabSz="3135313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3800" b="1">
                <a:ea typeface="宋体" charset="-122"/>
              </a:rPr>
              <a:t>Motivation</a:t>
            </a:r>
          </a:p>
          <a:p>
            <a:pPr marL="960438" lvl="1" indent="-411163" defTabSz="3135313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3800" i="1">
                <a:ea typeface="宋体" charset="-122"/>
              </a:rPr>
              <a:t>(Problem that motivated the research – words or pictures.)</a:t>
            </a:r>
            <a:endParaRPr lang="en-US" altLang="zh-CN" sz="3800">
              <a:ea typeface="宋体" charset="-122"/>
            </a:endParaRPr>
          </a:p>
        </p:txBody>
      </p:sp>
      <p:sp>
        <p:nvSpPr>
          <p:cNvPr id="1032" name="Text Box 560"/>
          <p:cNvSpPr txBox="1">
            <a:spLocks noChangeArrowheads="1"/>
          </p:cNvSpPr>
          <p:nvPr/>
        </p:nvSpPr>
        <p:spPr bwMode="auto">
          <a:xfrm>
            <a:off x="17373600" y="2057400"/>
            <a:ext cx="3575050" cy="1987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pPr defTabSz="3135313">
              <a:spcBef>
                <a:spcPct val="50000"/>
              </a:spcBef>
            </a:pPr>
            <a:r>
              <a:rPr lang="en-US"/>
              <a:t>Sponsor Logo</a:t>
            </a:r>
          </a:p>
        </p:txBody>
      </p:sp>
      <p:sp>
        <p:nvSpPr>
          <p:cNvPr id="1033" name="Text Box 560"/>
          <p:cNvSpPr txBox="1">
            <a:spLocks noChangeArrowheads="1"/>
          </p:cNvSpPr>
          <p:nvPr/>
        </p:nvSpPr>
        <p:spPr bwMode="auto">
          <a:xfrm>
            <a:off x="990600" y="1905000"/>
            <a:ext cx="3810000" cy="1987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pPr defTabSz="3135313">
              <a:spcBef>
                <a:spcPct val="50000"/>
              </a:spcBef>
            </a:pPr>
            <a:r>
              <a:rPr lang="en-US"/>
              <a:t>University Logo</a:t>
            </a: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990600" y="6934200"/>
            <a:ext cx="8915400" cy="8382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135313"/>
            <a:endParaRPr lang="en-US"/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1295400" y="21107400"/>
            <a:ext cx="8915400" cy="8382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135313"/>
            <a:endParaRPr lang="en-US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11430000" y="6934200"/>
            <a:ext cx="9296400" cy="8382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135313"/>
            <a:endParaRPr lang="en-US"/>
          </a:p>
        </p:txBody>
      </p:sp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11734800" y="21107400"/>
            <a:ext cx="8915400" cy="8382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135313"/>
            <a:endParaRPr lang="en-US"/>
          </a:p>
        </p:txBody>
      </p:sp>
      <p:sp>
        <p:nvSpPr>
          <p:cNvPr id="1038" name="Text Box 157"/>
          <p:cNvSpPr txBox="1">
            <a:spLocks noChangeArrowheads="1"/>
          </p:cNvSpPr>
          <p:nvPr/>
        </p:nvSpPr>
        <p:spPr bwMode="auto">
          <a:xfrm>
            <a:off x="1066800" y="16459200"/>
            <a:ext cx="19735800" cy="3434786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pPr defTabSz="1096963"/>
            <a:r>
              <a:rPr lang="en-US" altLang="zh-CN" sz="7200" b="1" dirty="0" smtClean="0">
                <a:solidFill>
                  <a:srgbClr val="000099"/>
                </a:solidFill>
                <a:latin typeface="Arial Narrow" pitchFamily="34" charset="0"/>
                <a:ea typeface="宋体" charset="-122"/>
              </a:rPr>
              <a:t>T</a:t>
            </a:r>
            <a:r>
              <a:rPr lang="en-US" altLang="zh-CN" sz="7200" b="1" dirty="0" smtClean="0">
                <a:solidFill>
                  <a:srgbClr val="000099"/>
                </a:solidFill>
                <a:latin typeface="Arial Narrow" pitchFamily="34" charset="0"/>
                <a:ea typeface="宋体" charset="-122"/>
              </a:rPr>
              <a:t>ransportation costs </a:t>
            </a:r>
            <a:r>
              <a:rPr lang="en-US" altLang="zh-CN" sz="7200" b="1" dirty="0">
                <a:solidFill>
                  <a:srgbClr val="000099"/>
                </a:solidFill>
                <a:latin typeface="Arial Narrow" pitchFamily="34" charset="0"/>
                <a:ea typeface="宋体" charset="-122"/>
              </a:rPr>
              <a:t>for frequent deliveries from a DC to customers can be </a:t>
            </a:r>
            <a:r>
              <a:rPr lang="en-US" altLang="zh-CN" sz="7200" b="1" dirty="0" smtClean="0">
                <a:solidFill>
                  <a:srgbClr val="000099"/>
                </a:solidFill>
                <a:latin typeface="Arial Narrow" pitchFamily="34" charset="0"/>
                <a:ea typeface="宋体" charset="-122"/>
              </a:rPr>
              <a:t>dramatically reduced </a:t>
            </a:r>
            <a:r>
              <a:rPr lang="en-US" altLang="zh-CN" sz="7200" b="1" dirty="0">
                <a:solidFill>
                  <a:srgbClr val="000099"/>
                </a:solidFill>
                <a:latin typeface="Arial Narrow" pitchFamily="34" charset="0"/>
                <a:ea typeface="宋体" charset="-122"/>
              </a:rPr>
              <a:t>by </a:t>
            </a:r>
            <a:r>
              <a:rPr lang="en-US" altLang="zh-CN" sz="7200" b="1" dirty="0" smtClean="0">
                <a:solidFill>
                  <a:srgbClr val="000099"/>
                </a:solidFill>
                <a:latin typeface="Arial Narrow" pitchFamily="34" charset="0"/>
                <a:ea typeface="宋体" charset="-122"/>
              </a:rPr>
              <a:t>optimized mode selection and load consolidation.</a:t>
            </a:r>
            <a:endParaRPr lang="en-US" altLang="zh-CN" sz="7200" dirty="0">
              <a:solidFill>
                <a:srgbClr val="000099"/>
              </a:solidFill>
              <a:latin typeface="Arial Narrow" pitchFamily="34" charset="0"/>
              <a:ea typeface="宋体" charset="-122"/>
            </a:endParaRPr>
          </a:p>
        </p:txBody>
      </p:sp>
      <p:pic>
        <p:nvPicPr>
          <p:cNvPr id="103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30099000"/>
            <a:ext cx="4286250" cy="2343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40" name="Rectangle 547"/>
          <p:cNvSpPr>
            <a:spLocks noChangeArrowheads="1"/>
          </p:cNvSpPr>
          <p:nvPr/>
        </p:nvSpPr>
        <p:spPr bwMode="auto">
          <a:xfrm>
            <a:off x="1828800" y="21488400"/>
            <a:ext cx="7924800" cy="7681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pPr marL="960438" lvl="1" indent="-411163" defTabSz="3135313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3800" b="1">
                <a:ea typeface="宋体" charset="-122"/>
              </a:rPr>
              <a:t>Expected Results</a:t>
            </a:r>
          </a:p>
          <a:p>
            <a:pPr marL="960438" lvl="1" indent="-411163" algn="l" defTabSz="3135313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3800" i="1">
                <a:ea typeface="宋体" charset="-122"/>
              </a:rPr>
              <a:t>(Easy to understand description of the key results – words or pictures.)</a:t>
            </a:r>
          </a:p>
          <a:p>
            <a:pPr marL="960438" lvl="1" indent="-411163" algn="l" defTabSz="3135313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3400">
              <a:ea typeface="宋体" charset="-122"/>
            </a:endParaRPr>
          </a:p>
          <a:p>
            <a:pPr marL="960438" lvl="1" indent="-411163" algn="l" defTabSz="3135313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3400">
                <a:ea typeface="宋体" charset="-122"/>
              </a:rPr>
              <a:t>Excel based tool</a:t>
            </a:r>
          </a:p>
          <a:p>
            <a:pPr marL="960438" lvl="1" indent="-411163" algn="l" defTabSz="3135313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3400">
                <a:ea typeface="宋体" charset="-122"/>
              </a:rPr>
              <a:t>Included customer constraints</a:t>
            </a:r>
          </a:p>
          <a:p>
            <a:pPr marL="1417638" lvl="2" indent="-411163" algn="l" defTabSz="3135313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3400">
                <a:ea typeface="宋体" charset="-122"/>
              </a:rPr>
              <a:t>Days and time of day deliveries can be made</a:t>
            </a:r>
          </a:p>
          <a:p>
            <a:pPr marL="960438" lvl="1" indent="-411163" algn="l" defTabSz="3135313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3400">
                <a:ea typeface="宋体" charset="-122"/>
              </a:rPr>
              <a:t>Include constraints of TL carriers</a:t>
            </a:r>
          </a:p>
          <a:p>
            <a:pPr marL="1417638" lvl="2" indent="-411163" algn="l" defTabSz="3135313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3400">
                <a:ea typeface="宋体" charset="-122"/>
              </a:rPr>
              <a:t>No more than 2 loads</a:t>
            </a:r>
          </a:p>
          <a:p>
            <a:pPr marL="1417638" lvl="2" indent="-411163" algn="l" defTabSz="3135313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3400">
                <a:ea typeface="宋体" charset="-122"/>
              </a:rPr>
              <a:t>Destinations separated by no more than 50 miles</a:t>
            </a:r>
          </a:p>
          <a:p>
            <a:pPr marL="960438" lvl="1" indent="-411163" algn="l" defTabSz="3135313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3400">
                <a:ea typeface="宋体" charset="-122"/>
              </a:rPr>
              <a:t>Interfaced with order entry system</a:t>
            </a:r>
          </a:p>
        </p:txBody>
      </p:sp>
      <p:sp>
        <p:nvSpPr>
          <p:cNvPr id="1041" name="Rectangle 547"/>
          <p:cNvSpPr>
            <a:spLocks noChangeArrowheads="1"/>
          </p:cNvSpPr>
          <p:nvPr/>
        </p:nvSpPr>
        <p:spPr bwMode="auto">
          <a:xfrm>
            <a:off x="12039600" y="21488400"/>
            <a:ext cx="8382000" cy="605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pPr marL="960438" lvl="1" indent="-411163" defTabSz="3135313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3800" b="1">
                <a:ea typeface="宋体" charset="-122"/>
              </a:rPr>
              <a:t>Broader Applicability</a:t>
            </a:r>
          </a:p>
          <a:p>
            <a:pPr marL="960438" lvl="1" indent="-411163" algn="l" defTabSz="3135313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3800" i="1">
                <a:ea typeface="宋体" charset="-122"/>
              </a:rPr>
              <a:t>(Where can the be used; keys to adapting)</a:t>
            </a:r>
          </a:p>
          <a:p>
            <a:pPr marL="960438" lvl="1" indent="-411163" algn="l" defTabSz="3135313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3400">
              <a:ea typeface="宋体" charset="-122"/>
            </a:endParaRPr>
          </a:p>
          <a:p>
            <a:pPr marL="960438" lvl="1" indent="-411163" algn="l" defTabSz="3135313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3400">
                <a:ea typeface="宋体" charset="-122"/>
              </a:rPr>
              <a:t>Can be used if multiple shipments are sent LTL or parcel each day from a single location</a:t>
            </a:r>
          </a:p>
          <a:p>
            <a:pPr marL="960438" lvl="1" indent="-411163" algn="l" defTabSz="3135313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3400">
                <a:ea typeface="宋体" charset="-122"/>
              </a:rPr>
              <a:t>Requires distances between all customers</a:t>
            </a:r>
          </a:p>
          <a:p>
            <a:pPr marL="960438" lvl="1" indent="-411163" algn="l" defTabSz="3135313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3400">
                <a:ea typeface="宋体" charset="-122"/>
              </a:rPr>
              <a:t>Must be connected to orders</a:t>
            </a:r>
          </a:p>
          <a:p>
            <a:pPr marL="960438" lvl="1" indent="-411163" algn="l" defTabSz="3135313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3400">
              <a:ea typeface="宋体" charset="-122"/>
            </a:endParaRPr>
          </a:p>
        </p:txBody>
      </p:sp>
      <p:graphicFrame>
        <p:nvGraphicFramePr>
          <p:cNvPr id="1026" name="Object 32"/>
          <p:cNvGraphicFramePr>
            <a:graphicFrameLocks noChangeAspect="1"/>
          </p:cNvGraphicFramePr>
          <p:nvPr/>
        </p:nvGraphicFramePr>
        <p:xfrm>
          <a:off x="1905000" y="10117138"/>
          <a:ext cx="7570788" cy="4437062"/>
        </p:xfrm>
        <a:graphic>
          <a:graphicData uri="http://schemas.openxmlformats.org/presentationml/2006/ole">
            <p:oleObj spid="_x0000_s1026" name="Visio" r:id="rId4" imgW="5842754" imgH="360450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</p:tagLst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2992</TotalTime>
  <Words>180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Edge</vt:lpstr>
      <vt:lpstr>Visio</vt:lpstr>
      <vt:lpstr>Slide 1</vt:lpstr>
    </vt:vector>
  </TitlesOfParts>
  <Company>University of Arkansas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cassady</dc:creator>
  <cp:lastModifiedBy>Clemson University</cp:lastModifiedBy>
  <cp:revision>146</cp:revision>
  <cp:lastPrinted>1601-01-01T00:00:00Z</cp:lastPrinted>
  <dcterms:created xsi:type="dcterms:W3CDTF">2003-06-20T20:42:23Z</dcterms:created>
  <dcterms:modified xsi:type="dcterms:W3CDTF">2011-03-01T19:47:16Z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